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1" r:id="rId2"/>
    <p:sldId id="270" r:id="rId3"/>
    <p:sldId id="271" r:id="rId4"/>
    <p:sldId id="272" r:id="rId5"/>
    <p:sldId id="263" r:id="rId6"/>
    <p:sldId id="273" r:id="rId7"/>
    <p:sldId id="269" r:id="rId8"/>
    <p:sldId id="274" r:id="rId9"/>
    <p:sldId id="275" r:id="rId10"/>
    <p:sldId id="276" r:id="rId11"/>
    <p:sldId id="277" r:id="rId12"/>
    <p:sldId id="279" r:id="rId13"/>
    <p:sldId id="280" r:id="rId14"/>
    <p:sldId id="281" r:id="rId15"/>
    <p:sldId id="282" r:id="rId16"/>
    <p:sldId id="283" r:id="rId17"/>
    <p:sldId id="284" r:id="rId18"/>
    <p:sldId id="285" r:id="rId19"/>
    <p:sldId id="286" r:id="rId20"/>
    <p:sldId id="287" r:id="rId21"/>
    <p:sldId id="288" r:id="rId22"/>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63C"/>
    <a:srgbClr val="120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78" autoAdjust="0"/>
    <p:restoredTop sz="88258" autoAdjust="0"/>
  </p:normalViewPr>
  <p:slideViewPr>
    <p:cSldViewPr>
      <p:cViewPr varScale="1">
        <p:scale>
          <a:sx n="87" d="100"/>
          <a:sy n="87" d="100"/>
        </p:scale>
        <p:origin x="144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A74D967-4F98-4D6F-86AB-23AF48CC872B}" type="datetimeFigureOut">
              <a:rPr lang="en-GB"/>
              <a:pPr>
                <a:defRPr/>
              </a:pPr>
              <a:t>08/10/2020</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6A8558DA-CBD2-4C1B-8191-54D678F06486}" type="slidenum">
              <a:rPr lang="en-GB"/>
              <a:pPr>
                <a:defRPr/>
              </a:pPr>
              <a:t>‹#›</a:t>
            </a:fld>
            <a:endParaRPr lang="en-GB" dirty="0"/>
          </a:p>
        </p:txBody>
      </p:sp>
    </p:spTree>
    <p:extLst>
      <p:ext uri="{BB962C8B-B14F-4D97-AF65-F5344CB8AC3E}">
        <p14:creationId xmlns:p14="http://schemas.microsoft.com/office/powerpoint/2010/main" val="216301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0DB057DD-7568-4BEE-B764-197FD00458D0}" type="datetimeFigureOut">
              <a:rPr lang="en-GB"/>
              <a:pPr>
                <a:defRPr/>
              </a:pPr>
              <a:t>08/10/2020</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A93E3D36-F921-455B-A982-0244CCD86B83}" type="slidenum">
              <a:rPr lang="en-GB"/>
              <a:pPr>
                <a:defRPr/>
              </a:pPr>
              <a:t>‹#›</a:t>
            </a:fld>
            <a:endParaRPr lang="en-GB" dirty="0"/>
          </a:p>
        </p:txBody>
      </p:sp>
    </p:spTree>
    <p:extLst>
      <p:ext uri="{BB962C8B-B14F-4D97-AF65-F5344CB8AC3E}">
        <p14:creationId xmlns:p14="http://schemas.microsoft.com/office/powerpoint/2010/main" val="5423389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45104D8-3DB5-42E9-B87D-80E805C26887}" type="slidenum">
              <a:rPr lang="en-GB" altLang="en-US" sz="1200" smtClean="0"/>
              <a:pPr eaLnBrk="1" hangingPunct="1"/>
              <a:t>1</a:t>
            </a:fld>
            <a:endParaRPr lang="en-GB" alt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2003C"/>
        </a:solidFill>
        <a:effectLst/>
      </p:bgPr>
    </p:bg>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l="40872" t="3456" r="1703" b="-15492"/>
          <a:stretch>
            <a:fillRect/>
          </a:stretch>
        </p:blipFill>
        <p:spPr bwMode="auto">
          <a:xfrm>
            <a:off x="0" y="0"/>
            <a:ext cx="75438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l="86118" t="3456" r="1703" b="-15492"/>
          <a:stretch>
            <a:fillRect/>
          </a:stretch>
        </p:blipFill>
        <p:spPr bwMode="auto">
          <a:xfrm>
            <a:off x="0" y="59436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l="86118" t="3456" r="1703" b="-15492"/>
          <a:stretch>
            <a:fillRect/>
          </a:stretch>
        </p:blipFill>
        <p:spPr bwMode="auto">
          <a:xfrm>
            <a:off x="7543800" y="0"/>
            <a:ext cx="1600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7"/>
          <p:cNvSpPr>
            <a:spLocks noChangeShapeType="1"/>
          </p:cNvSpPr>
          <p:nvPr userDrawn="1"/>
        </p:nvSpPr>
        <p:spPr bwMode="auto">
          <a:xfrm>
            <a:off x="457200" y="5880100"/>
            <a:ext cx="830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pic>
        <p:nvPicPr>
          <p:cNvPr id="8"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86118" t="3456" r="1703" b="-15492"/>
          <a:stretch>
            <a:fillRect/>
          </a:stretch>
        </p:blipFill>
        <p:spPr bwMode="auto">
          <a:xfrm>
            <a:off x="0" y="6550025"/>
            <a:ext cx="914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1" descr="NP_blue_reverse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8313" y="6021388"/>
            <a:ext cx="1736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81000" y="4724400"/>
            <a:ext cx="8305800" cy="534988"/>
          </a:xfrm>
        </p:spPr>
        <p:txBody>
          <a:bodyPr/>
          <a:lstStyle>
            <a:lvl1pPr>
              <a:defRPr/>
            </a:lvl1pPr>
          </a:lstStyle>
          <a:p>
            <a:pPr lvl="0"/>
            <a:r>
              <a:rPr lang="en-GB" altLang="en-US" noProof="0" smtClean="0"/>
              <a:t>Click to edit Master title style</a:t>
            </a:r>
          </a:p>
        </p:txBody>
      </p:sp>
      <p:sp>
        <p:nvSpPr>
          <p:cNvPr id="3076" name="Rectangle 4"/>
          <p:cNvSpPr>
            <a:spLocks noGrp="1" noChangeArrowheads="1"/>
          </p:cNvSpPr>
          <p:nvPr>
            <p:ph type="subTitle" idx="1"/>
          </p:nvPr>
        </p:nvSpPr>
        <p:spPr>
          <a:xfrm>
            <a:off x="381000" y="5257800"/>
            <a:ext cx="8305800" cy="457200"/>
          </a:xfrm>
        </p:spPr>
        <p:txBody>
          <a:bodyPr/>
          <a:lstStyle>
            <a:lvl1pPr marL="0" indent="0">
              <a:buFontTx/>
              <a:buNone/>
              <a:defRPr sz="2400"/>
            </a:lvl1pPr>
          </a:lstStyle>
          <a:p>
            <a:pPr lvl="0"/>
            <a:r>
              <a:rPr lang="en-GB" altLang="en-US" noProof="0" smtClean="0"/>
              <a:t>Click to edit Master subtitle style</a:t>
            </a:r>
          </a:p>
        </p:txBody>
      </p:sp>
    </p:spTree>
    <p:extLst>
      <p:ext uri="{BB962C8B-B14F-4D97-AF65-F5344CB8AC3E}">
        <p14:creationId xmlns:p14="http://schemas.microsoft.com/office/powerpoint/2010/main" val="283151831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117717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85775"/>
            <a:ext cx="2076450" cy="4922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485775"/>
            <a:ext cx="6076950" cy="492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8260619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1585718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72618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446213"/>
            <a:ext cx="4076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446213"/>
            <a:ext cx="4076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906751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0127992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6436277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8269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396537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548704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l="85152" t="3456" r="1703" b="691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2"/>
          <p:cNvSpPr>
            <a:spLocks noGrp="1" noChangeArrowheads="1"/>
          </p:cNvSpPr>
          <p:nvPr>
            <p:ph type="title"/>
          </p:nvPr>
        </p:nvSpPr>
        <p:spPr bwMode="auto">
          <a:xfrm>
            <a:off x="381000" y="485775"/>
            <a:ext cx="8305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Main title / statement</a:t>
            </a:r>
            <a:br>
              <a:rPr lang="en-GB" altLang="en-US" smtClean="0"/>
            </a:br>
            <a:r>
              <a:rPr lang="en-GB" altLang="en-US" smtClean="0"/>
              <a:t>If you need a secondary line select, return and type</a:t>
            </a:r>
          </a:p>
        </p:txBody>
      </p:sp>
      <p:sp>
        <p:nvSpPr>
          <p:cNvPr id="1028" name="Rectangle 3"/>
          <p:cNvSpPr>
            <a:spLocks noGrp="1" noChangeArrowheads="1"/>
          </p:cNvSpPr>
          <p:nvPr>
            <p:ph type="body" idx="1"/>
          </p:nvPr>
        </p:nvSpPr>
        <p:spPr bwMode="auto">
          <a:xfrm>
            <a:off x="381000" y="1446213"/>
            <a:ext cx="8305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9" name="Line 9"/>
          <p:cNvSpPr>
            <a:spLocks noChangeShapeType="1"/>
          </p:cNvSpPr>
          <p:nvPr/>
        </p:nvSpPr>
        <p:spPr bwMode="auto">
          <a:xfrm>
            <a:off x="457200" y="5880100"/>
            <a:ext cx="830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pic>
        <p:nvPicPr>
          <p:cNvPr id="1030" name="Picture 12" descr="NP_blue_reverse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021388"/>
            <a:ext cx="1736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hf sldNum="0" hd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hyperlink" Target="http://www.google.co.uk/url?sa=i&amp;rct=j&amp;q=&amp;esrc=s&amp;source=images&amp;cd=&amp;cad=rja&amp;uact=8&amp;ved=0ahUKEwjP2PGF7OPNAhXkB8AKHcv1Ac8QjRwIBw&amp;url=http://www.rightmove.co.uk/property-for-sale/property-43238791.html&amp;psig=AFQjCNHh9NZ3AlKcoP22LypPA5abPPDFsQ&amp;ust=1468066413911723"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ahUKEwj9o_a07ePNAhXkDMAKHWenC48QjRwIBw&amp;url=http://www.chroniclelive.co.uk/news/north-east-news/what-a-dump-1688005&amp;bvm=bv.126130881,d.ZGg&amp;psig=AFQjCNFFNgiCNbv6RHEkZ9bJR6zibPCc3A&amp;ust=146806686604092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cid:5212eec4-6740-4703-9592-c4fbbc18341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636911"/>
            <a:ext cx="8353425" cy="1944217"/>
          </a:xfrm>
        </p:spPr>
        <p:txBody>
          <a:bodyPr/>
          <a:lstStyle/>
          <a:p>
            <a:pPr algn="ctr" eaLnBrk="1" hangingPunct="1"/>
            <a:r>
              <a:rPr lang="en-GB" sz="5400" dirty="0"/>
              <a:t>Nottinghamshire </a:t>
            </a:r>
            <a:br>
              <a:rPr lang="en-GB" sz="5400" dirty="0"/>
            </a:br>
            <a:r>
              <a:rPr lang="en-GB" sz="5400" dirty="0"/>
              <a:t>Mini Police</a:t>
            </a:r>
            <a:endParaRPr lang="en-US" altLang="en-US" sz="5400" dirty="0" smtClean="0"/>
          </a:p>
        </p:txBody>
      </p:sp>
      <p:pic>
        <p:nvPicPr>
          <p:cNvPr id="4" name="Picture 4" descr="W:\A. PARTNERSHIP OFFICER\002.Mini Police\Mini Police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388" y="764704"/>
            <a:ext cx="2592288" cy="16881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3000427\AppData\Local\Microsoft\Windows\Temporary Internet Files\Content.Outlook\NBN28TPZ\Mini Police Logo (Che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5388" y="4437112"/>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337781" cy="6857999"/>
          </a:xfrm>
        </p:spPr>
      </p:pic>
    </p:spTree>
    <p:extLst>
      <p:ext uri="{BB962C8B-B14F-4D97-AF65-F5344CB8AC3E}">
        <p14:creationId xmlns:p14="http://schemas.microsoft.com/office/powerpoint/2010/main" val="3113779473"/>
      </p:ext>
    </p:extLst>
  </p:cSld>
  <p:clrMapOvr>
    <a:masterClrMapping/>
  </p:clrMapOvr>
  <mc:AlternateContent xmlns:mc="http://schemas.openxmlformats.org/markup-compatibility/2006" xmlns:p14="http://schemas.microsoft.com/office/powerpoint/2010/main">
    <mc:Choice Requires="p14">
      <p:transition spd="slow" p14:dur="325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2761820"/>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2601545"/>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2072"/>
          </a:xfrm>
          <a:prstGeom prst="rect">
            <a:avLst/>
          </a:prstGeom>
        </p:spPr>
      </p:pic>
    </p:spTree>
    <p:extLst>
      <p:ext uri="{BB962C8B-B14F-4D97-AF65-F5344CB8AC3E}">
        <p14:creationId xmlns:p14="http://schemas.microsoft.com/office/powerpoint/2010/main" val="1101407532"/>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1892043"/>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1622108"/>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4469507" cy="580421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155"/>
          <a:stretch/>
        </p:blipFill>
        <p:spPr>
          <a:xfrm>
            <a:off x="4653777" y="106970"/>
            <a:ext cx="4310711" cy="5813875"/>
          </a:xfrm>
          <a:prstGeom prst="rect">
            <a:avLst/>
          </a:prstGeom>
        </p:spPr>
      </p:pic>
    </p:spTree>
    <p:extLst>
      <p:ext uri="{BB962C8B-B14F-4D97-AF65-F5344CB8AC3E}">
        <p14:creationId xmlns:p14="http://schemas.microsoft.com/office/powerpoint/2010/main" val="448091776"/>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046" r="-5936"/>
          <a:stretch/>
        </p:blipFill>
        <p:spPr>
          <a:xfrm rot="5400000">
            <a:off x="1393744" y="786049"/>
            <a:ext cx="6323329" cy="5217757"/>
          </a:xfrm>
          <a:prstGeom prst="rect">
            <a:avLst/>
          </a:prstGeom>
        </p:spPr>
      </p:pic>
    </p:spTree>
    <p:extLst>
      <p:ext uri="{BB962C8B-B14F-4D97-AF65-F5344CB8AC3E}">
        <p14:creationId xmlns:p14="http://schemas.microsoft.com/office/powerpoint/2010/main" val="590799061"/>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691973"/>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16632"/>
            <a:ext cx="4247808" cy="6131393"/>
          </a:xfrm>
          <a:prstGeom prst="rect">
            <a:avLst/>
          </a:prstGeom>
        </p:spPr>
      </p:pic>
    </p:spTree>
    <p:extLst>
      <p:ext uri="{BB962C8B-B14F-4D97-AF65-F5344CB8AC3E}">
        <p14:creationId xmlns:p14="http://schemas.microsoft.com/office/powerpoint/2010/main" val="179202888"/>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Background</a:t>
            </a:r>
            <a:endParaRPr lang="en-GB" dirty="0"/>
          </a:p>
        </p:txBody>
      </p:sp>
      <p:sp>
        <p:nvSpPr>
          <p:cNvPr id="3" name="Content Placeholder 2"/>
          <p:cNvSpPr>
            <a:spLocks noGrp="1"/>
          </p:cNvSpPr>
          <p:nvPr>
            <p:ph idx="1"/>
          </p:nvPr>
        </p:nvSpPr>
        <p:spPr>
          <a:xfrm>
            <a:off x="1331640" y="1446213"/>
            <a:ext cx="6696744" cy="2342827"/>
          </a:xfrm>
        </p:spPr>
        <p:txBody>
          <a:bodyPr/>
          <a:lstStyle/>
          <a:p>
            <a:pPr algn="just">
              <a:lnSpc>
                <a:spcPct val="103000"/>
              </a:lnSpc>
              <a:spcBef>
                <a:spcPct val="0"/>
              </a:spcBef>
              <a:spcAft>
                <a:spcPts val="1113"/>
              </a:spcAft>
              <a:buClr>
                <a:srgbClr val="00B050"/>
              </a:buClr>
              <a:buSzPts val="1100"/>
              <a:buFontTx/>
              <a:buNone/>
            </a:pPr>
            <a:r>
              <a:rPr lang="en-GB" altLang="en-US" sz="2000" dirty="0">
                <a:solidFill>
                  <a:srgbClr val="0070C0"/>
                </a:solidFill>
              </a:rPr>
              <a:t>2011 – Idea in NW Durham</a:t>
            </a:r>
          </a:p>
          <a:p>
            <a:pPr algn="just">
              <a:lnSpc>
                <a:spcPct val="103000"/>
              </a:lnSpc>
              <a:spcBef>
                <a:spcPct val="0"/>
              </a:spcBef>
              <a:spcAft>
                <a:spcPts val="1113"/>
              </a:spcAft>
              <a:buClr>
                <a:srgbClr val="00B050"/>
              </a:buClr>
              <a:buSzPts val="1100"/>
              <a:buFontTx/>
              <a:buNone/>
            </a:pPr>
            <a:r>
              <a:rPr lang="en-GB" altLang="en-US" sz="2000" dirty="0" smtClean="0">
                <a:solidFill>
                  <a:srgbClr val="0070C0"/>
                </a:solidFill>
              </a:rPr>
              <a:t>2012\15 </a:t>
            </a:r>
            <a:r>
              <a:rPr lang="en-GB" altLang="en-US" sz="2000" dirty="0">
                <a:solidFill>
                  <a:srgbClr val="0070C0"/>
                </a:solidFill>
              </a:rPr>
              <a:t>– Durham Constabulary Expansion</a:t>
            </a:r>
          </a:p>
          <a:p>
            <a:pPr algn="just">
              <a:lnSpc>
                <a:spcPct val="103000"/>
              </a:lnSpc>
              <a:spcBef>
                <a:spcPct val="0"/>
              </a:spcBef>
              <a:spcAft>
                <a:spcPts val="1113"/>
              </a:spcAft>
              <a:buClr>
                <a:srgbClr val="00B050"/>
              </a:buClr>
              <a:buSzPts val="1100"/>
              <a:buFontTx/>
              <a:buNone/>
            </a:pPr>
            <a:r>
              <a:rPr lang="en-GB" altLang="en-US" sz="2000" dirty="0" smtClean="0">
                <a:solidFill>
                  <a:srgbClr val="0070C0"/>
                </a:solidFill>
              </a:rPr>
              <a:t>2015\17 </a:t>
            </a:r>
            <a:r>
              <a:rPr lang="en-GB" altLang="en-US" sz="2000" dirty="0">
                <a:solidFill>
                  <a:srgbClr val="0070C0"/>
                </a:solidFill>
              </a:rPr>
              <a:t>– </a:t>
            </a:r>
            <a:r>
              <a:rPr lang="en-GB" altLang="en-US" sz="2000" dirty="0" smtClean="0">
                <a:solidFill>
                  <a:srgbClr val="0070C0"/>
                </a:solidFill>
              </a:rPr>
              <a:t>Expansion to </a:t>
            </a:r>
            <a:r>
              <a:rPr lang="en-GB" altLang="en-US" sz="2000" dirty="0">
                <a:solidFill>
                  <a:srgbClr val="0070C0"/>
                </a:solidFill>
              </a:rPr>
              <a:t>6 Forces</a:t>
            </a:r>
          </a:p>
          <a:p>
            <a:pPr algn="just">
              <a:lnSpc>
                <a:spcPct val="103000"/>
              </a:lnSpc>
              <a:spcBef>
                <a:spcPct val="0"/>
              </a:spcBef>
              <a:spcAft>
                <a:spcPts val="1113"/>
              </a:spcAft>
              <a:buClr>
                <a:srgbClr val="00B050"/>
              </a:buClr>
              <a:buSzPts val="1100"/>
              <a:buFontTx/>
              <a:buNone/>
            </a:pPr>
            <a:r>
              <a:rPr lang="en-GB" altLang="en-US" sz="2000" dirty="0">
                <a:solidFill>
                  <a:srgbClr val="0070C0"/>
                </a:solidFill>
              </a:rPr>
              <a:t>2017 – Partnership with VPC – National </a:t>
            </a:r>
            <a:r>
              <a:rPr lang="en-GB" altLang="en-US" sz="2000" dirty="0" smtClean="0">
                <a:solidFill>
                  <a:srgbClr val="0070C0"/>
                </a:solidFill>
              </a:rPr>
              <a:t>Expansion</a:t>
            </a:r>
          </a:p>
          <a:p>
            <a:pPr algn="just">
              <a:lnSpc>
                <a:spcPct val="103000"/>
              </a:lnSpc>
              <a:spcBef>
                <a:spcPct val="0"/>
              </a:spcBef>
              <a:spcAft>
                <a:spcPts val="1113"/>
              </a:spcAft>
              <a:buClr>
                <a:srgbClr val="00B050"/>
              </a:buClr>
              <a:buSzPts val="1100"/>
              <a:buFontTx/>
              <a:buNone/>
            </a:pPr>
            <a:r>
              <a:rPr lang="en-GB" altLang="en-US" sz="2000" dirty="0" smtClean="0">
                <a:solidFill>
                  <a:srgbClr val="0070C0"/>
                </a:solidFill>
              </a:rPr>
              <a:t>2018 – Nottinghamshire Police launched within 3 schools </a:t>
            </a:r>
            <a:endParaRPr lang="en-GB" altLang="en-US" sz="2000" dirty="0">
              <a:solidFill>
                <a:srgbClr val="0070C0"/>
              </a:solidFill>
            </a:endParaRPr>
          </a:p>
          <a:p>
            <a:endParaRPr lang="en-GB" dirty="0"/>
          </a:p>
        </p:txBody>
      </p:sp>
      <p:pic>
        <p:nvPicPr>
          <p:cNvPr id="4" name="Picture 4" descr="http://media.rightmove.co.uk/dir/108k/107408/43238791/107408_YDR0000945_IMG_01_0000_max_656x437.jpg">
            <a:hlinkClick r:id="rId2"/>
          </p:cNvPr>
          <p:cNvPicPr>
            <a:picLocks noChangeAspect="1" noChangeArrowheads="1"/>
          </p:cNvPicPr>
          <p:nvPr/>
        </p:nvPicPr>
        <p:blipFill>
          <a:blip r:embed="rId3"/>
          <a:srcRect/>
          <a:stretch>
            <a:fillRect/>
          </a:stretch>
        </p:blipFill>
        <p:spPr bwMode="auto">
          <a:xfrm rot="21314047">
            <a:off x="203361" y="3803477"/>
            <a:ext cx="2139950" cy="1419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0" descr="http://i4.chroniclelive.co.uk/incoming/article1438624.ece/ALTERNATES/s615b/000C11EA-28CB-1F19-91F480C328EC0000.jpg">
            <a:hlinkClick r:id="rId4"/>
          </p:cNvPr>
          <p:cNvPicPr>
            <a:picLocks noChangeAspect="1" noChangeArrowheads="1"/>
          </p:cNvPicPr>
          <p:nvPr/>
        </p:nvPicPr>
        <p:blipFill>
          <a:blip r:embed="rId5"/>
          <a:srcRect/>
          <a:stretch>
            <a:fillRect/>
          </a:stretch>
        </p:blipFill>
        <p:spPr bwMode="auto">
          <a:xfrm rot="682265">
            <a:off x="2173774" y="4350290"/>
            <a:ext cx="2185988" cy="1455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0" descr="SANY0204"/>
          <p:cNvPicPr>
            <a:picLocks noChangeAspect="1" noChangeArrowheads="1"/>
          </p:cNvPicPr>
          <p:nvPr/>
        </p:nvPicPr>
        <p:blipFill>
          <a:blip r:embed="rId6"/>
          <a:srcRect/>
          <a:stretch>
            <a:fillRect/>
          </a:stretch>
        </p:blipFill>
        <p:spPr bwMode="auto">
          <a:xfrm rot="21317316">
            <a:off x="4053058" y="3939144"/>
            <a:ext cx="1962150" cy="1471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4516">
            <a:off x="6372200" y="387675"/>
            <a:ext cx="2646363"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3863" y="3861047"/>
            <a:ext cx="364013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67055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017" b="14601"/>
          <a:stretch/>
        </p:blipFill>
        <p:spPr>
          <a:xfrm>
            <a:off x="-374153" y="3656"/>
            <a:ext cx="9535990" cy="6854343"/>
          </a:xfrm>
          <a:prstGeom prst="rect">
            <a:avLst/>
          </a:prstGeom>
        </p:spPr>
      </p:pic>
    </p:spTree>
    <p:extLst>
      <p:ext uri="{BB962C8B-B14F-4D97-AF65-F5344CB8AC3E}">
        <p14:creationId xmlns:p14="http://schemas.microsoft.com/office/powerpoint/2010/main" val="2415114787"/>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8990045"/>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u="sng" dirty="0" smtClean="0"/>
              <a:t>Objectives and Aims       </a:t>
            </a:r>
            <a:endParaRPr lang="en-GB" sz="2800" u="sng" dirty="0"/>
          </a:p>
        </p:txBody>
      </p:sp>
      <p:sp>
        <p:nvSpPr>
          <p:cNvPr id="5" name="Content Placeholder 4"/>
          <p:cNvSpPr>
            <a:spLocks noGrp="1"/>
          </p:cNvSpPr>
          <p:nvPr>
            <p:ph idx="1"/>
          </p:nvPr>
        </p:nvSpPr>
        <p:spPr/>
        <p:txBody>
          <a:bodyPr/>
          <a:lstStyle/>
          <a:p>
            <a:r>
              <a:rPr lang="en-GB" sz="2800" dirty="0" smtClean="0"/>
              <a:t>Inspire trust and confidence</a:t>
            </a:r>
          </a:p>
          <a:p>
            <a:r>
              <a:rPr lang="en-GB" sz="2800" dirty="0" smtClean="0"/>
              <a:t>Helping to protect communities and the vulnerable</a:t>
            </a:r>
          </a:p>
          <a:p>
            <a:r>
              <a:rPr lang="en-GB" sz="2800" dirty="0" smtClean="0"/>
              <a:t>Communicate to reassure communities</a:t>
            </a:r>
          </a:p>
          <a:p>
            <a:r>
              <a:rPr lang="en-GB" sz="2800" dirty="0" smtClean="0"/>
              <a:t>Early Intervention</a:t>
            </a:r>
          </a:p>
          <a:p>
            <a:r>
              <a:rPr lang="en-GB" sz="2800" dirty="0" smtClean="0"/>
              <a:t>Long term problem solving</a:t>
            </a:r>
          </a:p>
          <a:p>
            <a:r>
              <a:rPr lang="en-GB" sz="2800" dirty="0" smtClean="0"/>
              <a:t>Demand reduction</a:t>
            </a:r>
          </a:p>
          <a:p>
            <a:r>
              <a:rPr lang="en-GB" sz="2800" dirty="0" smtClean="0"/>
              <a:t>Inclusion and engagement</a:t>
            </a:r>
            <a:endParaRPr lang="en-GB" sz="2800" dirty="0"/>
          </a:p>
        </p:txBody>
      </p:sp>
      <p:pic>
        <p:nvPicPr>
          <p:cNvPr id="6" name="Picture 1" descr="C:\Users\1234\AppData\Local\Microsoft\Windows\Temporary Internet Files\Content.Outlook\BGA8Y10V\Mini Police Logo (Che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260648"/>
            <a:ext cx="10795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717031"/>
            <a:ext cx="1728192" cy="172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94174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u="sng" dirty="0">
                <a:cs typeface="Times New Roman" pitchFamily="18" charset="0"/>
              </a:rPr>
              <a:t>How does the Mini Police fit into Education Priorities</a:t>
            </a:r>
            <a:endParaRPr lang="en-GB" dirty="0"/>
          </a:p>
        </p:txBody>
      </p:sp>
      <p:sp>
        <p:nvSpPr>
          <p:cNvPr id="3" name="Content Placeholder 2"/>
          <p:cNvSpPr>
            <a:spLocks noGrp="1"/>
          </p:cNvSpPr>
          <p:nvPr>
            <p:ph idx="1"/>
          </p:nvPr>
        </p:nvSpPr>
        <p:spPr>
          <a:xfrm>
            <a:off x="381000" y="1196752"/>
            <a:ext cx="8305800" cy="4608511"/>
          </a:xfrm>
        </p:spPr>
        <p:txBody>
          <a:bodyPr/>
          <a:lstStyle/>
          <a:p>
            <a:pPr marL="0" indent="0">
              <a:lnSpc>
                <a:spcPct val="110000"/>
              </a:lnSpc>
              <a:spcAft>
                <a:spcPts val="600"/>
              </a:spcAft>
              <a:buNone/>
              <a:defRPr/>
            </a:pPr>
            <a:r>
              <a:rPr lang="en-GB" altLang="en-US" sz="1600" dirty="0">
                <a:latin typeface="Arial" panose="020B0604020202020204" pitchFamily="34" charset="0"/>
                <a:cs typeface="Times New Roman" panose="02020603050405020304" pitchFamily="18" charset="0"/>
              </a:rPr>
              <a:t>There are countless benefits from investment in a Mini Police </a:t>
            </a:r>
            <a:r>
              <a:rPr lang="en-GB" altLang="en-US" sz="1600" dirty="0" smtClean="0">
                <a:latin typeface="Arial" panose="020B0604020202020204" pitchFamily="34" charset="0"/>
                <a:cs typeface="Times New Roman" panose="02020603050405020304" pitchFamily="18" charset="0"/>
              </a:rPr>
              <a:t>programme both </a:t>
            </a:r>
            <a:r>
              <a:rPr lang="en-GB" altLang="en-US" sz="1600" dirty="0">
                <a:latin typeface="Arial" panose="020B0604020202020204" pitchFamily="34" charset="0"/>
                <a:cs typeface="Times New Roman" panose="02020603050405020304" pitchFamily="18" charset="0"/>
              </a:rPr>
              <a:t>direct </a:t>
            </a:r>
            <a:r>
              <a:rPr lang="en-GB" altLang="en-US" sz="1600" dirty="0" smtClean="0">
                <a:latin typeface="Arial" panose="020B0604020202020204" pitchFamily="34" charset="0"/>
                <a:cs typeface="Times New Roman" panose="02020603050405020304" pitchFamily="18" charset="0"/>
              </a:rPr>
              <a:t>and indirect</a:t>
            </a:r>
            <a:endParaRPr lang="en-GB" altLang="en-US" sz="1600" dirty="0">
              <a:latin typeface="Calibri" panose="020F0502020204030204" pitchFamily="34" charset="0"/>
              <a:cs typeface="Times New Roman" panose="02020603050405020304" pitchFamily="18" charset="0"/>
            </a:endParaRPr>
          </a:p>
          <a:p>
            <a:pPr marL="285750" indent="-285750" algn="just">
              <a:lnSpc>
                <a:spcPct val="103000"/>
              </a:lnSpc>
              <a:spcAft>
                <a:spcPts val="1100"/>
              </a:spcAft>
              <a:buClr>
                <a:srgbClr val="0070C0"/>
              </a:buClr>
              <a:buSzPts val="1100"/>
              <a:buFont typeface="Wingdings" panose="05000000000000000000" pitchFamily="2" charset="2"/>
              <a:buChar char="Ø"/>
              <a:defRPr/>
            </a:pPr>
            <a:r>
              <a:rPr lang="en-GB" altLang="en-US" sz="1600" dirty="0">
                <a:latin typeface="Arial" panose="020B0604020202020204" pitchFamily="34" charset="0"/>
                <a:cs typeface="Arial" panose="020B0604020202020204" pitchFamily="34" charset="0"/>
              </a:rPr>
              <a:t> Ofsted </a:t>
            </a:r>
          </a:p>
          <a:p>
            <a:pPr marL="285750" indent="-285750" algn="just">
              <a:lnSpc>
                <a:spcPct val="103000"/>
              </a:lnSpc>
              <a:spcAft>
                <a:spcPts val="1100"/>
              </a:spcAft>
              <a:buClr>
                <a:srgbClr val="0070C0"/>
              </a:buClr>
              <a:buSzPts val="1100"/>
              <a:buFont typeface="Wingdings" panose="05000000000000000000" pitchFamily="2" charset="2"/>
              <a:buChar char="Ø"/>
              <a:defRPr/>
            </a:pPr>
            <a:r>
              <a:rPr lang="en-GB" altLang="en-US" sz="1600" dirty="0" smtClean="0">
                <a:latin typeface="Arial" panose="020B0604020202020204" pitchFamily="34" charset="0"/>
                <a:cs typeface="Arial" panose="020B0604020202020204" pitchFamily="34" charset="0"/>
              </a:rPr>
              <a:t> </a:t>
            </a:r>
            <a:r>
              <a:rPr lang="en-GB" altLang="en-US" sz="1600" dirty="0">
                <a:latin typeface="Arial" panose="020B0604020202020204" pitchFamily="34" charset="0"/>
                <a:cs typeface="Arial" panose="020B0604020202020204" pitchFamily="34" charset="0"/>
              </a:rPr>
              <a:t>H</a:t>
            </a:r>
            <a:r>
              <a:rPr lang="en-GB" altLang="en-US" sz="1600" dirty="0" smtClean="0">
                <a:latin typeface="Arial" panose="020B0604020202020204" pitchFamily="34" charset="0"/>
                <a:cs typeface="Arial" panose="020B0604020202020204" pitchFamily="34" charset="0"/>
              </a:rPr>
              <a:t>elps </a:t>
            </a:r>
            <a:r>
              <a:rPr lang="en-GB" altLang="en-US" sz="1600" dirty="0">
                <a:latin typeface="Arial" panose="020B0604020202020204" pitchFamily="34" charset="0"/>
                <a:cs typeface="Arial" panose="020B0604020202020204" pitchFamily="34" charset="0"/>
              </a:rPr>
              <a:t>develop aspirations and educational attainment </a:t>
            </a:r>
          </a:p>
          <a:p>
            <a:pPr marL="285750" indent="-285750" algn="just">
              <a:lnSpc>
                <a:spcPct val="103000"/>
              </a:lnSpc>
              <a:spcAft>
                <a:spcPts val="1100"/>
              </a:spcAft>
              <a:buClr>
                <a:srgbClr val="0070C0"/>
              </a:buClr>
              <a:buSzPts val="1100"/>
              <a:buFont typeface="Wingdings" panose="05000000000000000000" pitchFamily="2" charset="2"/>
              <a:buChar char="Ø"/>
              <a:defRPr/>
            </a:pPr>
            <a:r>
              <a:rPr lang="en-GB" altLang="en-US" sz="1600" dirty="0">
                <a:latin typeface="Arial" panose="020B0604020202020204" pitchFamily="34" charset="0"/>
                <a:cs typeface="Arial" panose="020B0604020202020204" pitchFamily="34" charset="0"/>
              </a:rPr>
              <a:t> British Values</a:t>
            </a:r>
          </a:p>
          <a:p>
            <a:pPr marL="285750" indent="-285750" algn="just">
              <a:lnSpc>
                <a:spcPct val="103000"/>
              </a:lnSpc>
              <a:spcAft>
                <a:spcPts val="1100"/>
              </a:spcAft>
              <a:buClr>
                <a:srgbClr val="0070C0"/>
              </a:buClr>
              <a:buSzPts val="1100"/>
              <a:buFont typeface="Wingdings" panose="05000000000000000000" pitchFamily="2" charset="2"/>
              <a:buChar char="Ø"/>
              <a:defRPr/>
            </a:pP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iwill</a:t>
            </a:r>
            <a:r>
              <a:rPr lang="en-GB" altLang="en-US" sz="1600" dirty="0">
                <a:latin typeface="Arial" panose="020B0604020202020204" pitchFamily="34" charset="0"/>
                <a:cs typeface="Arial" panose="020B0604020202020204" pitchFamily="34" charset="0"/>
              </a:rPr>
              <a:t> campaign</a:t>
            </a:r>
          </a:p>
          <a:p>
            <a:pPr marL="285750" indent="-285750" algn="just">
              <a:lnSpc>
                <a:spcPct val="103000"/>
              </a:lnSpc>
              <a:spcAft>
                <a:spcPts val="1100"/>
              </a:spcAft>
              <a:buClr>
                <a:srgbClr val="0070C0"/>
              </a:buClr>
              <a:buSzPts val="1100"/>
              <a:buFont typeface="Wingdings" panose="05000000000000000000" pitchFamily="2" charset="2"/>
              <a:buChar char="Ø"/>
              <a:defRPr/>
            </a:pPr>
            <a:r>
              <a:rPr lang="en-GB" altLang="en-US" sz="1600" dirty="0">
                <a:latin typeface="Arial" panose="020B0604020202020204" pitchFamily="34" charset="0"/>
                <a:cs typeface="Arial" panose="020B0604020202020204" pitchFamily="34" charset="0"/>
              </a:rPr>
              <a:t> Positive life changing experience by children, which builds trust &amp; confidence </a:t>
            </a:r>
            <a:endParaRPr lang="en-GB" altLang="en-US" sz="1600" dirty="0">
              <a:latin typeface="Wingdings" panose="05000000000000000000" pitchFamily="2" charset="2"/>
              <a:cs typeface="Arial" panose="020B0604020202020204" pitchFamily="34" charset="0"/>
            </a:endParaRPr>
          </a:p>
          <a:p>
            <a:pPr marL="285750" indent="-285750" algn="just">
              <a:lnSpc>
                <a:spcPct val="103000"/>
              </a:lnSpc>
              <a:spcAft>
                <a:spcPts val="1075"/>
              </a:spcAft>
              <a:buClr>
                <a:srgbClr val="0070C0"/>
              </a:buClr>
              <a:buSzPts val="1100"/>
              <a:buFont typeface="Wingdings" panose="05000000000000000000" pitchFamily="2" charset="2"/>
              <a:buChar char="Ø"/>
              <a:defRPr/>
            </a:pPr>
            <a:r>
              <a:rPr lang="en-GB" altLang="en-US" sz="1600" dirty="0">
                <a:latin typeface="Arial" panose="020B0604020202020204" pitchFamily="34" charset="0"/>
                <a:cs typeface="Arial" panose="020B0604020202020204" pitchFamily="34" charset="0"/>
              </a:rPr>
              <a:t> Children experience positive early interaction with the Police </a:t>
            </a:r>
            <a:r>
              <a:rPr lang="en-GB" altLang="en-US" sz="1600" dirty="0" smtClean="0">
                <a:latin typeface="Arial" panose="020B0604020202020204" pitchFamily="34" charset="0"/>
                <a:cs typeface="Arial" panose="020B0604020202020204" pitchFamily="34" charset="0"/>
              </a:rPr>
              <a:t>Service</a:t>
            </a:r>
          </a:p>
          <a:p>
            <a:pPr marL="285750" indent="-285750" algn="just">
              <a:lnSpc>
                <a:spcPct val="103000"/>
              </a:lnSpc>
              <a:spcAft>
                <a:spcPts val="1075"/>
              </a:spcAft>
              <a:buClr>
                <a:srgbClr val="0070C0"/>
              </a:buClr>
              <a:buSzPts val="1100"/>
              <a:buFont typeface="Wingdings" panose="05000000000000000000" pitchFamily="2" charset="2"/>
              <a:buChar char="Ø"/>
              <a:defRPr/>
            </a:pPr>
            <a:r>
              <a:rPr lang="en-GB" sz="1600" dirty="0" smtClean="0">
                <a:latin typeface="Arial" panose="020B0604020202020204" pitchFamily="34" charset="0"/>
                <a:cs typeface="Arial" panose="020B0604020202020204" pitchFamily="34" charset="0"/>
              </a:rPr>
              <a:t> Inclusion and interaction with other school children within Nottinghamshire, feeling part of a wider team</a:t>
            </a:r>
          </a:p>
          <a:p>
            <a:pPr marL="285750" indent="-285750" algn="just">
              <a:lnSpc>
                <a:spcPct val="103000"/>
              </a:lnSpc>
              <a:spcAft>
                <a:spcPts val="1075"/>
              </a:spcAft>
              <a:buClr>
                <a:srgbClr val="0070C0"/>
              </a:buClr>
              <a:buSzPts val="1100"/>
              <a:buFont typeface="Wingdings" panose="05000000000000000000" pitchFamily="2" charset="2"/>
              <a:buChar char="Ø"/>
              <a:defRPr/>
            </a:pPr>
            <a:r>
              <a:rPr lang="en-GB" altLang="en-US" sz="1600" dirty="0" smtClean="0">
                <a:latin typeface="Arial" panose="020B0604020202020204" pitchFamily="34" charset="0"/>
                <a:cs typeface="Times New Roman" panose="02020603050405020304" pitchFamily="18" charset="0"/>
              </a:rPr>
              <a:t> Positive </a:t>
            </a:r>
            <a:r>
              <a:rPr lang="en-GB" altLang="en-US" sz="1600" dirty="0">
                <a:latin typeface="Arial" panose="020B0604020202020204" pitchFamily="34" charset="0"/>
                <a:cs typeface="Times New Roman" panose="02020603050405020304" pitchFamily="18" charset="0"/>
              </a:rPr>
              <a:t>life changing experience by the children involved</a:t>
            </a:r>
          </a:p>
          <a:p>
            <a:pPr marL="285750" indent="-285750" algn="just">
              <a:lnSpc>
                <a:spcPct val="103000"/>
              </a:lnSpc>
              <a:spcAft>
                <a:spcPts val="1075"/>
              </a:spcAft>
              <a:buClr>
                <a:srgbClr val="0070C0"/>
              </a:buClr>
              <a:buSzPts val="1100"/>
              <a:buFont typeface="Wingdings" panose="05000000000000000000" pitchFamily="2" charset="2"/>
              <a:buChar char="Ø"/>
              <a:defRPr/>
            </a:pPr>
            <a:endParaRPr lang="en-GB" sz="1600" dirty="0" smtClean="0">
              <a:latin typeface="Arial" panose="020B0604020202020204" pitchFamily="34" charset="0"/>
              <a:cs typeface="Arial" panose="020B0604020202020204" pitchFamily="34" charset="0"/>
            </a:endParaRPr>
          </a:p>
          <a:p>
            <a:pPr marL="285750" indent="-285750" algn="just">
              <a:lnSpc>
                <a:spcPct val="103000"/>
              </a:lnSpc>
              <a:spcAft>
                <a:spcPts val="1075"/>
              </a:spcAft>
              <a:buClr>
                <a:srgbClr val="0070C0"/>
              </a:buClr>
              <a:buSzPts val="1100"/>
              <a:buFont typeface="Wingdings" panose="05000000000000000000" pitchFamily="2" charset="2"/>
              <a:buChar char="Ø"/>
              <a:defRPr/>
            </a:pPr>
            <a:endParaRPr lang="en-GB" sz="1600" dirty="0" smtClean="0">
              <a:latin typeface="Arial" panose="020B0604020202020204" pitchFamily="34" charset="0"/>
              <a:cs typeface="Arial" panose="020B0604020202020204" pitchFamily="34" charset="0"/>
            </a:endParaRPr>
          </a:p>
          <a:p>
            <a:pPr marL="285750" indent="-285750" algn="just">
              <a:lnSpc>
                <a:spcPct val="103000"/>
              </a:lnSpc>
              <a:spcAft>
                <a:spcPts val="1075"/>
              </a:spcAft>
              <a:buClr>
                <a:srgbClr val="0070C0"/>
              </a:buClr>
              <a:buSzPts val="1100"/>
              <a:buFont typeface="Wingdings" panose="05000000000000000000" pitchFamily="2" charset="2"/>
              <a:buChar char="Ø"/>
              <a:defRPr/>
            </a:pPr>
            <a:endParaRPr lang="en-GB" sz="1600" dirty="0">
              <a:latin typeface="Arial" panose="020B0604020202020204" pitchFamily="34" charset="0"/>
              <a:cs typeface="Arial" panose="020B0604020202020204" pitchFamily="34" charset="0"/>
            </a:endParaRPr>
          </a:p>
          <a:p>
            <a:endParaRPr lang="en-GB" dirty="0"/>
          </a:p>
        </p:txBody>
      </p:sp>
      <p:pic>
        <p:nvPicPr>
          <p:cNvPr id="4" name="Picture 8" descr="https://scontent.xx.fbcdn.net/hphotos-xtp1/v/t1.0-9/12122964_782970768515157_2552290346963805689_n.jpg?oh=6944addbbbe9ea7acbc6c3da5af220a8&amp;oe=56DA2942"/>
          <p:cNvPicPr>
            <a:picLocks noChangeAspect="1" noChangeArrowheads="1"/>
          </p:cNvPicPr>
          <p:nvPr/>
        </p:nvPicPr>
        <p:blipFill>
          <a:blip r:embed="rId2"/>
          <a:srcRect/>
          <a:stretch>
            <a:fillRect/>
          </a:stretch>
        </p:blipFill>
        <p:spPr bwMode="auto">
          <a:xfrm>
            <a:off x="-3204864" y="2924944"/>
            <a:ext cx="2366963" cy="1331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444208" y="5157192"/>
            <a:ext cx="1952813" cy="133013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202" y="2474023"/>
            <a:ext cx="1489169" cy="1116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718607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504" y="404663"/>
            <a:ext cx="8305800" cy="949415"/>
          </a:xfrm>
        </p:spPr>
        <p:txBody>
          <a:bodyPr/>
          <a:lstStyle/>
          <a:p>
            <a:r>
              <a:rPr lang="en-GB" dirty="0" smtClean="0"/>
              <a:t>   Nottinghamshire </a:t>
            </a:r>
            <a:r>
              <a:rPr lang="en-GB" dirty="0"/>
              <a:t>Mini Police</a:t>
            </a:r>
          </a:p>
        </p:txBody>
      </p:sp>
      <p:sp>
        <p:nvSpPr>
          <p:cNvPr id="2" name="Content Placeholder 1"/>
          <p:cNvSpPr>
            <a:spLocks noGrp="1"/>
          </p:cNvSpPr>
          <p:nvPr>
            <p:ph idx="1"/>
          </p:nvPr>
        </p:nvSpPr>
        <p:spPr>
          <a:xfrm>
            <a:off x="364945" y="1484784"/>
            <a:ext cx="8305800" cy="4464496"/>
          </a:xfrm>
        </p:spPr>
        <p:txBody>
          <a:bodyPr/>
          <a:lstStyle/>
          <a:p>
            <a:pPr marL="0" indent="0" algn="ctr">
              <a:buNone/>
            </a:pPr>
            <a:r>
              <a:rPr lang="en-GB" u="sng" dirty="0" smtClean="0"/>
              <a:t>What is the Mini Police?</a:t>
            </a:r>
          </a:p>
          <a:p>
            <a:pPr marL="0" indent="0">
              <a:buNone/>
            </a:pPr>
            <a:endParaRPr lang="en-GB" sz="2000" dirty="0" smtClean="0"/>
          </a:p>
          <a:p>
            <a:pPr marL="0" indent="0">
              <a:buNone/>
            </a:pPr>
            <a:r>
              <a:rPr lang="en-GB" sz="1800" dirty="0"/>
              <a:t>The programme engages with children in Year </a:t>
            </a:r>
            <a:r>
              <a:rPr lang="en-GB" sz="1800" dirty="0" smtClean="0"/>
              <a:t>5/6 </a:t>
            </a:r>
            <a:r>
              <a:rPr lang="en-GB" sz="1800" dirty="0"/>
              <a:t>in an educational and </a:t>
            </a:r>
            <a:r>
              <a:rPr lang="en-GB" sz="1800" b="1" dirty="0"/>
              <a:t>interactive</a:t>
            </a:r>
            <a:r>
              <a:rPr lang="en-GB" sz="1800" dirty="0"/>
              <a:t> way, with the emphasis being that the children have fun, whilst learning about their community, how to keep safe and also about the police.  The programme involves the children being visited in school by our police team and also going to other locations</a:t>
            </a:r>
            <a:r>
              <a:rPr lang="en-GB" sz="1800" dirty="0" smtClean="0"/>
              <a:t>.</a:t>
            </a:r>
          </a:p>
          <a:p>
            <a:pPr marL="0" indent="0">
              <a:buNone/>
            </a:pPr>
            <a:r>
              <a:rPr lang="en-GB" sz="1800" dirty="0" smtClean="0"/>
              <a:t>It will consists of 3 engagements per a term		</a:t>
            </a:r>
            <a:endParaRPr lang="en-GB" sz="1800" dirty="0"/>
          </a:p>
          <a:p>
            <a:pPr>
              <a:lnSpc>
                <a:spcPct val="150000"/>
              </a:lnSpc>
              <a:buFont typeface="Wingdings" panose="05000000000000000000" pitchFamily="2" charset="2"/>
              <a:buChar char="Ø"/>
            </a:pPr>
            <a:r>
              <a:rPr lang="en-GB" sz="1600" b="1" dirty="0" smtClean="0">
                <a:latin typeface="+mj-lt"/>
              </a:rPr>
              <a:t>Education Led</a:t>
            </a:r>
          </a:p>
          <a:p>
            <a:pPr>
              <a:lnSpc>
                <a:spcPct val="150000"/>
              </a:lnSpc>
              <a:buFont typeface="Wingdings" panose="05000000000000000000" pitchFamily="2" charset="2"/>
              <a:buChar char="Ø"/>
            </a:pPr>
            <a:r>
              <a:rPr lang="en-GB" sz="1600" b="1" dirty="0" smtClean="0">
                <a:latin typeface="+mj-lt"/>
              </a:rPr>
              <a:t>Community Led</a:t>
            </a:r>
          </a:p>
          <a:p>
            <a:pPr>
              <a:lnSpc>
                <a:spcPct val="150000"/>
              </a:lnSpc>
              <a:buFont typeface="Wingdings" panose="05000000000000000000" pitchFamily="2" charset="2"/>
              <a:buChar char="Ø"/>
            </a:pPr>
            <a:r>
              <a:rPr lang="en-GB" sz="1600" b="1" dirty="0" smtClean="0">
                <a:latin typeface="+mj-lt"/>
              </a:rPr>
              <a:t>Reward Led</a:t>
            </a:r>
            <a:r>
              <a:rPr lang="en-GB" sz="1600" dirty="0" smtClean="0"/>
              <a:t>		</a:t>
            </a:r>
          </a:p>
        </p:txBody>
      </p:sp>
      <p:pic>
        <p:nvPicPr>
          <p:cNvPr id="5" name="Picture 3" descr="C:\Users\1234\AppData\Local\Microsoft\Windows\Temporary Internet Files\Content.Outlook\BGA8Y10V\Mini Police Logo (Che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60648"/>
            <a:ext cx="1146417" cy="1093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id:5212eec4-6740-4703-9592-c4fbbc183411"/>
          <p:cNvPicPr/>
          <p:nvPr/>
        </p:nvPicPr>
        <p:blipFill>
          <a:blip r:embed="rId3" r:link="rId4"/>
          <a:srcRect/>
          <a:stretch>
            <a:fillRect/>
          </a:stretch>
        </p:blipFill>
        <p:spPr bwMode="auto">
          <a:xfrm>
            <a:off x="5580112" y="3645024"/>
            <a:ext cx="1944216" cy="12241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4067944" y="4427665"/>
            <a:ext cx="1800200" cy="1349402"/>
          </a:xfrm>
          <a:prstGeom prst="rect">
            <a:avLst/>
          </a:prstGeom>
          <a:ln>
            <a:noFill/>
          </a:ln>
          <a:effectLst>
            <a:outerShdw blurRad="292100" dist="139700" dir="2700000" algn="tl" rotWithShape="0">
              <a:srgbClr val="333333">
                <a:alpha val="65000"/>
              </a:srgbClr>
            </a:outerShdw>
          </a:effectLst>
        </p:spPr>
      </p:pic>
      <p:pic>
        <p:nvPicPr>
          <p:cNvPr id="9" name="Picture 17" descr="https://scontent-lhr3-1.xx.fbcdn.net/t31.0-8/13925433_947250732087159_256469722049662266_o.jpg"/>
          <p:cNvPicPr>
            <a:picLocks noChangeAspect="1" noChangeArrowheads="1"/>
          </p:cNvPicPr>
          <p:nvPr/>
        </p:nvPicPr>
        <p:blipFill>
          <a:blip r:embed="rId6"/>
          <a:srcRect/>
          <a:stretch>
            <a:fillRect/>
          </a:stretch>
        </p:blipFill>
        <p:spPr bwMode="auto">
          <a:xfrm>
            <a:off x="6156176" y="4595015"/>
            <a:ext cx="2336800" cy="122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59317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How does it work?</a:t>
            </a:r>
            <a:endParaRPr lang="en-GB" dirty="0"/>
          </a:p>
        </p:txBody>
      </p:sp>
      <p:pic>
        <p:nvPicPr>
          <p:cNvPr id="3" name="Picture 3" descr="C:\Users\1234\AppData\Local\Microsoft\Windows\Temporary Internet Files\Content.Outlook\BGA8Y10V\Mini Police Logo (Che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60648"/>
            <a:ext cx="1146417" cy="1093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15616" y="1700808"/>
            <a:ext cx="7555129" cy="461665"/>
          </a:xfrm>
          <a:prstGeom prst="rect">
            <a:avLst/>
          </a:prstGeom>
          <a:noFill/>
        </p:spPr>
        <p:txBody>
          <a:bodyPr wrap="square" rtlCol="0">
            <a:spAutoFit/>
          </a:bodyPr>
          <a:lstStyle/>
          <a:p>
            <a:endParaRPr lang="en-GB" dirty="0"/>
          </a:p>
        </p:txBody>
      </p:sp>
      <p:sp>
        <p:nvSpPr>
          <p:cNvPr id="7" name="TextBox 6"/>
          <p:cNvSpPr txBox="1"/>
          <p:nvPr/>
        </p:nvSpPr>
        <p:spPr>
          <a:xfrm>
            <a:off x="899591" y="1196752"/>
            <a:ext cx="7771153" cy="6247864"/>
          </a:xfrm>
          <a:prstGeom prst="rect">
            <a:avLst/>
          </a:prstGeom>
          <a:noFill/>
        </p:spPr>
        <p:txBody>
          <a:bodyPr wrap="square" rtlCol="0">
            <a:spAutoFit/>
          </a:bodyPr>
          <a:lstStyle/>
          <a:p>
            <a:endParaRPr lang="en-GB" sz="1600" dirty="0" smtClean="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Consideration is given to the staffing of the programme.</a:t>
            </a: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Schools will be asked to set up a Mini Police club either a lunch time club/after school club to reinforce the engagement process and community ownership</a:t>
            </a: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A Mini Police noticeboard should be placed in a prominent place within </a:t>
            </a:r>
            <a:r>
              <a:rPr lang="en-GB" sz="1600" dirty="0" smtClean="0">
                <a:solidFill>
                  <a:schemeClr val="bg1"/>
                </a:solidFill>
                <a:latin typeface="+mn-lt"/>
              </a:rPr>
              <a:t>the school.</a:t>
            </a:r>
            <a:endParaRPr lang="en-GB" sz="1600" dirty="0" smtClean="0">
              <a:solidFill>
                <a:schemeClr val="bg1"/>
              </a:solidFill>
              <a:latin typeface="+mn-lt"/>
            </a:endParaRP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Schools will be given as much notice as possible for up and coming events, such as guest speakers and we encourage the schools to make the necessary arrangements to make these interactions possible.</a:t>
            </a: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The Mini Police will deliver safety messages to the school through school assemblies. </a:t>
            </a: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r>
              <a:rPr lang="en-GB" sz="1600" dirty="0" smtClean="0">
                <a:solidFill>
                  <a:schemeClr val="bg1"/>
                </a:solidFill>
                <a:latin typeface="+mn-lt"/>
              </a:rPr>
              <a:t>Open communication between the school’s PCSO and Mini Police coordinator is key to a successful scheme.</a:t>
            </a: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endParaRPr lang="en-GB" sz="1600" dirty="0" smtClean="0">
              <a:solidFill>
                <a:schemeClr val="bg1"/>
              </a:solidFill>
              <a:latin typeface="+mn-lt"/>
            </a:endParaRPr>
          </a:p>
          <a:p>
            <a:pPr marL="285750" indent="-285750">
              <a:buFont typeface="Arial" panose="020B0604020202020204" pitchFamily="34" charset="0"/>
              <a:buChar char="•"/>
            </a:pPr>
            <a:endParaRPr lang="en-GB" sz="1600" dirty="0">
              <a:solidFill>
                <a:schemeClr val="bg1"/>
              </a:solidFill>
              <a:latin typeface="+mn-lt"/>
            </a:endParaRPr>
          </a:p>
          <a:p>
            <a:pPr marL="285750" indent="-285750">
              <a:buFont typeface="Arial" panose="020B0604020202020204" pitchFamily="34" charset="0"/>
              <a:buChar char="•"/>
            </a:pPr>
            <a:endParaRPr lang="en-GB" sz="1600" dirty="0" smtClean="0">
              <a:solidFill>
                <a:schemeClr val="bg1"/>
              </a:solidFill>
              <a:latin typeface="+mn-lt"/>
            </a:endParaRPr>
          </a:p>
          <a:p>
            <a:endParaRPr lang="en-GB" dirty="0">
              <a:solidFill>
                <a:schemeClr val="bg1"/>
              </a:solidFill>
              <a:latin typeface="+mn-lt"/>
            </a:endParaRPr>
          </a:p>
          <a:p>
            <a:endParaRPr lang="en-GB" dirty="0">
              <a:solidFill>
                <a:schemeClr val="bg1"/>
              </a:solidFill>
              <a:latin typeface="+mn-lt"/>
            </a:endParaRPr>
          </a:p>
        </p:txBody>
      </p:sp>
    </p:spTree>
    <p:extLst>
      <p:ext uri="{BB962C8B-B14F-4D97-AF65-F5344CB8AC3E}">
        <p14:creationId xmlns:p14="http://schemas.microsoft.com/office/powerpoint/2010/main" val="212861508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Nottinghamshire Mini Police</a:t>
            </a:r>
          </a:p>
        </p:txBody>
      </p:sp>
      <p:sp>
        <p:nvSpPr>
          <p:cNvPr id="3" name="Content Placeholder 2"/>
          <p:cNvSpPr>
            <a:spLocks noGrp="1"/>
          </p:cNvSpPr>
          <p:nvPr>
            <p:ph idx="1"/>
          </p:nvPr>
        </p:nvSpPr>
        <p:spPr>
          <a:xfrm>
            <a:off x="381000" y="1268760"/>
            <a:ext cx="8305800" cy="5040560"/>
          </a:xfrm>
        </p:spPr>
        <p:txBody>
          <a:bodyPr/>
          <a:lstStyle/>
          <a:p>
            <a:pPr marL="0" indent="0" algn="ctr">
              <a:buNone/>
            </a:pPr>
            <a:r>
              <a:rPr lang="en-GB" u="sng" dirty="0" smtClean="0"/>
              <a:t>Activities and Events</a:t>
            </a:r>
          </a:p>
          <a:p>
            <a:pPr marL="0" indent="0" algn="ctr">
              <a:buNone/>
            </a:pPr>
            <a:endParaRPr lang="en-GB" sz="1800" dirty="0" smtClean="0"/>
          </a:p>
          <a:p>
            <a:pPr marL="0" indent="0">
              <a:buNone/>
            </a:pPr>
            <a:r>
              <a:rPr lang="en-GB" sz="1600" dirty="0" smtClean="0"/>
              <a:t>Most of the activities the Mini Police undertake will take place within school term time and within school hours. There will be events and activities held around Nottinghamshire to allow for the children to receive a full experience.</a:t>
            </a:r>
          </a:p>
          <a:p>
            <a:pPr marL="0" indent="0">
              <a:buNone/>
            </a:pPr>
            <a:r>
              <a:rPr lang="en-GB" sz="1600" dirty="0"/>
              <a:t>However, there maybe odd events within the community that require them to attend events in an evening and at weekends.  We anticipate this to be required infrequently. Parents/carers will be required to attend events outside school with their child. This is to ensure if officers are required to deal with incidents when out within the community, your child is cared for. All risk  assessments are completed fully before any event.</a:t>
            </a:r>
          </a:p>
          <a:p>
            <a:pPr marL="0" indent="0">
              <a:buNone/>
            </a:pPr>
            <a:endParaRPr lang="en-GB" sz="1600" dirty="0"/>
          </a:p>
          <a:p>
            <a:pPr marL="0" indent="0">
              <a:buNone/>
            </a:pPr>
            <a:r>
              <a:rPr lang="en-GB" sz="1600" dirty="0"/>
              <a:t>The children will be provided with a Mini Police Uniform to wear whilst taking part in events.  This uniform will remain the property of the Nottinghamshire Police. This will consist of a polo shirt, waterproof jacket, </a:t>
            </a:r>
            <a:r>
              <a:rPr lang="en-GB" sz="1600" dirty="0" err="1"/>
              <a:t>hi-viz</a:t>
            </a:r>
            <a:r>
              <a:rPr lang="en-GB" sz="1600" dirty="0"/>
              <a:t> Vest and a cap.</a:t>
            </a:r>
          </a:p>
          <a:p>
            <a:pPr marL="0" indent="0">
              <a:buNone/>
            </a:pPr>
            <a:endParaRPr lang="en-GB" sz="1600" dirty="0"/>
          </a:p>
          <a:p>
            <a:pPr marL="0" indent="0">
              <a:buNone/>
            </a:pPr>
            <a:endParaRPr lang="en-GB" sz="1600" dirty="0"/>
          </a:p>
          <a:p>
            <a:pPr marL="0" indent="0">
              <a:buNone/>
            </a:pPr>
            <a:endParaRPr lang="en-GB" sz="1600" dirty="0" smtClean="0"/>
          </a:p>
        </p:txBody>
      </p:sp>
      <p:pic>
        <p:nvPicPr>
          <p:cNvPr id="4" name="Picture 3" descr="C:\Users\1234\AppData\Local\Microsoft\Windows\Temporary Internet Files\Content.Outlook\BGA8Y10V\Mini Police Logo (Che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60648"/>
            <a:ext cx="1146417" cy="1093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69111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Feedback</a:t>
            </a:r>
            <a:endParaRPr lang="en-GB" dirty="0"/>
          </a:p>
        </p:txBody>
      </p:sp>
      <p:sp>
        <p:nvSpPr>
          <p:cNvPr id="3" name="Content Placeholder 2"/>
          <p:cNvSpPr>
            <a:spLocks noGrp="1"/>
          </p:cNvSpPr>
          <p:nvPr>
            <p:ph idx="1"/>
          </p:nvPr>
        </p:nvSpPr>
        <p:spPr/>
        <p:txBody>
          <a:bodyPr/>
          <a:lstStyle/>
          <a:p>
            <a:r>
              <a:rPr lang="en-GB" sz="1600" dirty="0" smtClean="0"/>
              <a:t>At the end of each term you will be provided with a short survey allowing us to access and evaluate the scheme.</a:t>
            </a:r>
          </a:p>
          <a:p>
            <a:endParaRPr lang="en-GB" sz="1600" dirty="0"/>
          </a:p>
          <a:p>
            <a:pPr>
              <a:spcBef>
                <a:spcPct val="0"/>
              </a:spcBef>
              <a:buFontTx/>
              <a:buNone/>
            </a:pPr>
            <a:endParaRPr lang="en-GB" altLang="en-US" sz="1100" dirty="0" smtClean="0">
              <a:solidFill>
                <a:srgbClr val="0070C0"/>
              </a:solidFill>
              <a:latin typeface="+mj-lt"/>
            </a:endParaRPr>
          </a:p>
          <a:p>
            <a:pPr>
              <a:spcBef>
                <a:spcPct val="0"/>
              </a:spcBef>
              <a:buFontTx/>
              <a:buNone/>
            </a:pPr>
            <a:endParaRPr lang="en-GB" altLang="en-US" sz="1100" dirty="0">
              <a:solidFill>
                <a:srgbClr val="0070C0"/>
              </a:solidFill>
              <a:latin typeface="+mj-lt"/>
            </a:endParaRPr>
          </a:p>
          <a:p>
            <a:pPr>
              <a:spcBef>
                <a:spcPct val="0"/>
              </a:spcBef>
              <a:buFontTx/>
              <a:buNone/>
            </a:pPr>
            <a:endParaRPr lang="en-GB" altLang="en-US" sz="1100" dirty="0" smtClean="0">
              <a:latin typeface="+mj-lt"/>
              <a:ea typeface="Calibri" pitchFamily="34" charset="0"/>
              <a:cs typeface="Times New Roman" pitchFamily="18" charset="0"/>
            </a:endParaRPr>
          </a:p>
          <a:p>
            <a:pPr>
              <a:spcBef>
                <a:spcPct val="0"/>
              </a:spcBef>
              <a:buFontTx/>
              <a:buNone/>
            </a:pPr>
            <a:endParaRPr lang="en-GB" altLang="en-US" sz="1100" dirty="0">
              <a:latin typeface="+mj-lt"/>
              <a:ea typeface="Calibri" pitchFamily="34" charset="0"/>
              <a:cs typeface="Times New Roman" pitchFamily="18" charset="0"/>
            </a:endParaRPr>
          </a:p>
          <a:p>
            <a:pPr marL="0" indent="0">
              <a:buNone/>
            </a:pPr>
            <a:endParaRPr lang="en-GB" sz="1600" dirty="0"/>
          </a:p>
        </p:txBody>
      </p:sp>
      <p:sp>
        <p:nvSpPr>
          <p:cNvPr id="4" name="Rectangular Callout 3"/>
          <p:cNvSpPr/>
          <p:nvPr/>
        </p:nvSpPr>
        <p:spPr>
          <a:xfrm>
            <a:off x="3915706" y="3933056"/>
            <a:ext cx="4904765" cy="1152128"/>
          </a:xfrm>
          <a:prstGeom prst="wedgeRectCallout">
            <a:avLst/>
          </a:prstGeom>
          <a:ln>
            <a:solidFill>
              <a:schemeClr val="tx1"/>
            </a:solidFill>
          </a:ln>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r>
              <a:rPr lang="en-GB" altLang="en-US" sz="1400" b="1" dirty="0">
                <a:solidFill>
                  <a:schemeClr val="tx1"/>
                </a:solidFill>
                <a:latin typeface="+mj-lt"/>
              </a:rPr>
              <a:t>The visit to the Central Mosque was extremely informative and provided children</a:t>
            </a:r>
          </a:p>
          <a:p>
            <a:r>
              <a:rPr lang="en-GB" altLang="en-US" sz="1400" b="1" dirty="0">
                <a:solidFill>
                  <a:schemeClr val="tx1"/>
                </a:solidFill>
                <a:latin typeface="+mj-lt"/>
              </a:rPr>
              <a:t>with invaluable experiences of different beliefs and cultures</a:t>
            </a:r>
          </a:p>
          <a:p>
            <a:r>
              <a:rPr lang="en-GB" altLang="en-US" sz="1400" b="1" dirty="0">
                <a:solidFill>
                  <a:schemeClr val="tx1"/>
                </a:solidFill>
                <a:latin typeface="+mj-lt"/>
              </a:rPr>
              <a:t>Neil Bell – Deputy Head</a:t>
            </a:r>
          </a:p>
        </p:txBody>
      </p:sp>
      <p:sp>
        <p:nvSpPr>
          <p:cNvPr id="5" name="Rectangular Callout 4"/>
          <p:cNvSpPr/>
          <p:nvPr/>
        </p:nvSpPr>
        <p:spPr>
          <a:xfrm>
            <a:off x="4427984" y="1916832"/>
            <a:ext cx="4176464" cy="1548172"/>
          </a:xfrm>
          <a:prstGeom prst="wedgeRectCallou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altLang="en-US" sz="1400" b="1" dirty="0">
                <a:ea typeface="Calibri" pitchFamily="34" charset="0"/>
                <a:cs typeface="Times New Roman" pitchFamily="18" charset="0"/>
              </a:rPr>
              <a:t>We, being the staff, children and parents feel very proud to be part of the Mini Police.  This programme has brought</a:t>
            </a:r>
          </a:p>
          <a:p>
            <a:r>
              <a:rPr lang="en-GB" altLang="en-US" sz="1400" b="1" dirty="0">
                <a:ea typeface="Calibri" pitchFamily="34" charset="0"/>
                <a:cs typeface="Times New Roman" pitchFamily="18" charset="0"/>
              </a:rPr>
              <a:t>excitement into our school about the police  force.  Children now talk very positively about the police </a:t>
            </a:r>
          </a:p>
          <a:p>
            <a:r>
              <a:rPr lang="en-GB" altLang="en-US" sz="1400" b="1" dirty="0">
                <a:ea typeface="Calibri" pitchFamily="34" charset="0"/>
                <a:cs typeface="Times New Roman" pitchFamily="18" charset="0"/>
              </a:rPr>
              <a:t>Julie – Teacher</a:t>
            </a:r>
          </a:p>
        </p:txBody>
      </p:sp>
      <p:sp>
        <p:nvSpPr>
          <p:cNvPr id="6" name="Rounded Rectangular Callout 5"/>
          <p:cNvSpPr/>
          <p:nvPr/>
        </p:nvSpPr>
        <p:spPr>
          <a:xfrm>
            <a:off x="2987824" y="5373216"/>
            <a:ext cx="2700300" cy="936104"/>
          </a:xfrm>
          <a:prstGeom prst="wedgeRoundRectCallout">
            <a:avLst/>
          </a:prstGeom>
          <a:ln>
            <a:solidFill>
              <a:schemeClr val="tx1"/>
            </a:solidFill>
          </a:ln>
          <a:scene3d>
            <a:camera prst="orthographicFront">
              <a:rot lat="0" lon="0" rev="0"/>
            </a:camera>
            <a:lightRig rig="threePt" dir="t">
              <a:rot lat="0" lon="0" rev="1200000"/>
            </a:lightRig>
          </a:scene3d>
          <a:sp3d>
            <a:bevelT w="63500" h="25400" prst="relaxedInset"/>
          </a:sp3d>
        </p:spPr>
        <p:style>
          <a:lnRef idx="0">
            <a:schemeClr val="accent5"/>
          </a:lnRef>
          <a:fillRef idx="3">
            <a:schemeClr val="accent5"/>
          </a:fillRef>
          <a:effectRef idx="3">
            <a:schemeClr val="accent5"/>
          </a:effectRef>
          <a:fontRef idx="minor">
            <a:schemeClr val="lt1"/>
          </a:fontRef>
        </p:style>
        <p:txBody>
          <a:bodyPr rtlCol="0" anchor="ctr"/>
          <a:lstStyle/>
          <a:p>
            <a:r>
              <a:rPr lang="en-GB" altLang="en-US" sz="1400" b="1" dirty="0">
                <a:solidFill>
                  <a:schemeClr val="tx1"/>
                </a:solidFill>
                <a:cs typeface="Times New Roman" pitchFamily="18" charset="0"/>
              </a:rPr>
              <a:t>What an experience we had</a:t>
            </a:r>
          </a:p>
          <a:p>
            <a:r>
              <a:rPr lang="en-GB" altLang="en-US" sz="1400" b="1" dirty="0">
                <a:solidFill>
                  <a:schemeClr val="tx1"/>
                </a:solidFill>
                <a:cs typeface="Times New Roman" pitchFamily="18" charset="0"/>
              </a:rPr>
              <a:t>Julie Corrigan - Teacher</a:t>
            </a:r>
            <a:endParaRPr lang="en-GB" altLang="en-US" sz="1400" b="1" dirty="0">
              <a:solidFill>
                <a:schemeClr val="tx1"/>
              </a:solidFill>
            </a:endParaRPr>
          </a:p>
        </p:txBody>
      </p:sp>
      <p:sp>
        <p:nvSpPr>
          <p:cNvPr id="8" name="Cloud Callout 7"/>
          <p:cNvSpPr/>
          <p:nvPr/>
        </p:nvSpPr>
        <p:spPr>
          <a:xfrm>
            <a:off x="395536" y="2132856"/>
            <a:ext cx="3224146" cy="2808312"/>
          </a:xfrm>
          <a:prstGeom prst="cloudCallout">
            <a:avLst/>
          </a:prstGeom>
          <a:ln>
            <a:solidFill>
              <a:schemeClr val="tx1"/>
            </a:solidFill>
          </a:ln>
          <a:scene3d>
            <a:camera prst="orthographicFront"/>
            <a:lightRig rig="threePt" dir="t"/>
          </a:scene3d>
          <a:sp3d>
            <a:bevelT prst="relaxedInset"/>
          </a:sp3d>
        </p:spPr>
        <p:style>
          <a:lnRef idx="1">
            <a:schemeClr val="accent3"/>
          </a:lnRef>
          <a:fillRef idx="3">
            <a:schemeClr val="accent3"/>
          </a:fillRef>
          <a:effectRef idx="2">
            <a:schemeClr val="accent3"/>
          </a:effectRef>
          <a:fontRef idx="minor">
            <a:schemeClr val="lt1"/>
          </a:fontRef>
        </p:style>
        <p:txBody>
          <a:bodyPr rtlCol="0" anchor="ctr"/>
          <a:lstStyle/>
          <a:p>
            <a:r>
              <a:rPr lang="en-GB" altLang="en-US" sz="1400" b="1" dirty="0" smtClean="0">
                <a:solidFill>
                  <a:schemeClr val="tx1"/>
                </a:solidFill>
                <a:ea typeface="Calibri" pitchFamily="34" charset="0"/>
                <a:cs typeface="Times New Roman" pitchFamily="18" charset="0"/>
              </a:rPr>
              <a:t> </a:t>
            </a:r>
            <a:endParaRPr lang="en-GB" altLang="en-US" sz="1400" b="1" dirty="0">
              <a:solidFill>
                <a:schemeClr val="tx1"/>
              </a:solidFill>
              <a:ea typeface="Calibri" pitchFamily="34" charset="0"/>
            </a:endParaRPr>
          </a:p>
        </p:txBody>
      </p:sp>
      <p:pic>
        <p:nvPicPr>
          <p:cNvPr id="9" name="Picture 3" descr="C:\Users\1234\AppData\Local\Microsoft\Windows\Temporary Internet Files\Content.Outlook\BGA8Y10V\Mini Police Logo (Che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60648"/>
            <a:ext cx="1146417" cy="1093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01824" y="2690918"/>
            <a:ext cx="4572000" cy="1815882"/>
          </a:xfrm>
          <a:prstGeom prst="rect">
            <a:avLst/>
          </a:prstGeom>
        </p:spPr>
        <p:txBody>
          <a:bodyPr wrap="square">
            <a:spAutoFit/>
          </a:bodyPr>
          <a:lstStyle/>
          <a:p>
            <a:r>
              <a:rPr lang="en-GB" altLang="en-US" sz="1400" b="1" dirty="0" smtClean="0">
                <a:latin typeface="+mj-lt"/>
                <a:ea typeface="Calibri" pitchFamily="34" charset="0"/>
                <a:cs typeface="Times New Roman" pitchFamily="18" charset="0"/>
              </a:rPr>
              <a:t>One </a:t>
            </a:r>
            <a:r>
              <a:rPr lang="en-GB" altLang="en-US" sz="1400" b="1" dirty="0">
                <a:latin typeface="+mj-lt"/>
                <a:ea typeface="Calibri" pitchFamily="34" charset="0"/>
                <a:cs typeface="Times New Roman" pitchFamily="18" charset="0"/>
              </a:rPr>
              <a:t>Year </a:t>
            </a:r>
            <a:r>
              <a:rPr lang="en-GB" altLang="en-US" sz="1400" b="1" dirty="0" smtClean="0">
                <a:latin typeface="+mj-lt"/>
                <a:ea typeface="Calibri" pitchFamily="34" charset="0"/>
                <a:cs typeface="Times New Roman" pitchFamily="18" charset="0"/>
              </a:rPr>
              <a:t>6 teachers has </a:t>
            </a:r>
          </a:p>
          <a:p>
            <a:r>
              <a:rPr lang="en-GB" altLang="en-US" sz="1400" b="1" dirty="0" smtClean="0">
                <a:latin typeface="+mj-lt"/>
                <a:ea typeface="Calibri" pitchFamily="34" charset="0"/>
                <a:cs typeface="Times New Roman" pitchFamily="18" charset="0"/>
              </a:rPr>
              <a:t>commented </a:t>
            </a:r>
            <a:r>
              <a:rPr lang="en-GB" altLang="en-US" sz="1400" b="1" dirty="0">
                <a:latin typeface="+mj-lt"/>
                <a:ea typeface="Calibri" pitchFamily="34" charset="0"/>
                <a:cs typeface="Times New Roman" pitchFamily="18" charset="0"/>
              </a:rPr>
              <a:t>on how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much </a:t>
            </a:r>
            <a:r>
              <a:rPr lang="en-GB" altLang="en-US" sz="1400" b="1" dirty="0">
                <a:latin typeface="+mj-lt"/>
                <a:ea typeface="Calibri" pitchFamily="34" charset="0"/>
                <a:cs typeface="Times New Roman" pitchFamily="18" charset="0"/>
              </a:rPr>
              <a:t>confidence one of her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boys now </a:t>
            </a:r>
            <a:r>
              <a:rPr lang="en-GB" altLang="en-US" sz="1400" b="1" dirty="0">
                <a:latin typeface="+mj-lt"/>
                <a:ea typeface="Calibri" pitchFamily="34" charset="0"/>
                <a:cs typeface="Times New Roman" pitchFamily="18" charset="0"/>
              </a:rPr>
              <a:t>has due </a:t>
            </a:r>
            <a:r>
              <a:rPr lang="en-GB" altLang="en-US" sz="1400" b="1" dirty="0" smtClean="0">
                <a:latin typeface="+mj-lt"/>
                <a:ea typeface="Calibri" pitchFamily="34" charset="0"/>
                <a:cs typeface="Times New Roman" pitchFamily="18" charset="0"/>
              </a:rPr>
              <a:t>to the </a:t>
            </a:r>
            <a:r>
              <a:rPr lang="en-GB" altLang="en-US" sz="1400" b="1" dirty="0">
                <a:latin typeface="+mj-lt"/>
                <a:ea typeface="Calibri" pitchFamily="34" charset="0"/>
                <a:cs typeface="Times New Roman" pitchFamily="18" charset="0"/>
              </a:rPr>
              <a:t>Mini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Police and that </a:t>
            </a:r>
            <a:r>
              <a:rPr lang="en-GB" altLang="en-US" sz="1400" b="1" dirty="0">
                <a:latin typeface="+mj-lt"/>
                <a:ea typeface="Calibri" pitchFamily="34" charset="0"/>
                <a:cs typeface="Times New Roman" pitchFamily="18" charset="0"/>
              </a:rPr>
              <a:t>he has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really </a:t>
            </a:r>
            <a:r>
              <a:rPr lang="en-GB" altLang="en-US" sz="1400" b="1" dirty="0">
                <a:latin typeface="+mj-lt"/>
                <a:ea typeface="Calibri" pitchFamily="34" charset="0"/>
                <a:cs typeface="Times New Roman" pitchFamily="18" charset="0"/>
              </a:rPr>
              <a:t>come out of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himself </a:t>
            </a:r>
            <a:r>
              <a:rPr lang="en-GB" altLang="en-US" sz="1400" b="1" dirty="0">
                <a:latin typeface="+mj-lt"/>
                <a:ea typeface="Calibri" pitchFamily="34" charset="0"/>
                <a:cs typeface="Times New Roman" pitchFamily="18" charset="0"/>
              </a:rPr>
              <a:t>in his new role </a:t>
            </a:r>
            <a:endParaRPr lang="en-GB" altLang="en-US" sz="1400" b="1" dirty="0" smtClean="0">
              <a:latin typeface="+mj-lt"/>
              <a:ea typeface="Calibri" pitchFamily="34" charset="0"/>
              <a:cs typeface="Times New Roman" pitchFamily="18" charset="0"/>
            </a:endParaRPr>
          </a:p>
          <a:p>
            <a:r>
              <a:rPr lang="en-GB" altLang="en-US" sz="1400" b="1" dirty="0" smtClean="0">
                <a:latin typeface="+mj-lt"/>
                <a:ea typeface="Calibri" pitchFamily="34" charset="0"/>
                <a:cs typeface="Times New Roman" pitchFamily="18" charset="0"/>
              </a:rPr>
              <a:t>- </a:t>
            </a:r>
            <a:r>
              <a:rPr lang="en-GB" altLang="en-US" sz="1400" b="1" dirty="0">
                <a:latin typeface="+mj-lt"/>
                <a:ea typeface="Calibri" pitchFamily="34" charset="0"/>
                <a:cs typeface="Times New Roman" pitchFamily="18" charset="0"/>
              </a:rPr>
              <a:t>Anna</a:t>
            </a:r>
          </a:p>
        </p:txBody>
      </p:sp>
    </p:spTree>
    <p:extLst>
      <p:ext uri="{BB962C8B-B14F-4D97-AF65-F5344CB8AC3E}">
        <p14:creationId xmlns:p14="http://schemas.microsoft.com/office/powerpoint/2010/main" val="300894610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28" y="0"/>
            <a:ext cx="9482727" cy="6857999"/>
          </a:xfrm>
        </p:spPr>
      </p:pic>
    </p:spTree>
    <p:extLst>
      <p:ext uri="{BB962C8B-B14F-4D97-AF65-F5344CB8AC3E}">
        <p14:creationId xmlns:p14="http://schemas.microsoft.com/office/powerpoint/2010/main" val="2679724573"/>
      </p:ext>
    </p:extLst>
  </p:cSld>
  <p:clrMapOvr>
    <a:masterClrMapping/>
  </p:clrMapOvr>
  <mc:AlternateContent xmlns:mc="http://schemas.openxmlformats.org/markup-compatibility/2006" xmlns:p14="http://schemas.microsoft.com/office/powerpoint/2010/main">
    <mc:Choice Requires="p14">
      <p:transition spd="slow" p14:dur="375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3680</TotalTime>
  <Words>677</Words>
  <Application>Microsoft Office PowerPoint</Application>
  <PresentationFormat>On-screen Show (4:3)</PresentationFormat>
  <Paragraphs>84</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Default Design</vt:lpstr>
      <vt:lpstr>Nottinghamshire  Mini Police</vt:lpstr>
      <vt:lpstr>Background</vt:lpstr>
      <vt:lpstr>Objectives and Aims       </vt:lpstr>
      <vt:lpstr>How does the Mini Police fit into Education Priorities</vt:lpstr>
      <vt:lpstr>   Nottinghamshire Mini Police</vt:lpstr>
      <vt:lpstr>How does it work?</vt:lpstr>
      <vt:lpstr>Nottinghamshire Mini Police</vt:lpstr>
      <vt:lpstr>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Nottinghamshire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Ridley, Helen</dc:creator>
  <cp:lastModifiedBy>Lisa Holt</cp:lastModifiedBy>
  <cp:revision>197</cp:revision>
  <cp:lastPrinted>2018-01-08T12:24:39Z</cp:lastPrinted>
  <dcterms:created xsi:type="dcterms:W3CDTF">2010-02-15T10:52:31Z</dcterms:created>
  <dcterms:modified xsi:type="dcterms:W3CDTF">2020-10-08T10:31:58Z</dcterms:modified>
</cp:coreProperties>
</file>